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64F"/>
    <a:srgbClr val="0066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04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654E-722D-45A4-B6EB-7550BB6097DA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CE767-D6B1-4183-AC72-3A73BB4E6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jpg"/><Relationship Id="rId18" Type="http://schemas.openxmlformats.org/officeDocument/2006/relationships/image" Target="../media/image10.png"/><Relationship Id="rId3" Type="http://schemas.openxmlformats.org/officeDocument/2006/relationships/image" Target="../media/image2.png"/><Relationship Id="rId21" Type="http://schemas.microsoft.com/office/2007/relationships/hdphoto" Target="../media/hdphoto9.wdp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microsoft.com/office/2007/relationships/hdphoto" Target="../media/hdphoto7.wdp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24" Type="http://schemas.openxmlformats.org/officeDocument/2006/relationships/image" Target="../media/image14.png"/><Relationship Id="rId5" Type="http://schemas.openxmlformats.org/officeDocument/2006/relationships/image" Target="../media/image3.png"/><Relationship Id="rId15" Type="http://schemas.microsoft.com/office/2007/relationships/hdphoto" Target="../media/hdphoto6.wdp"/><Relationship Id="rId23" Type="http://schemas.openxmlformats.org/officeDocument/2006/relationships/image" Target="../media/image13.png"/><Relationship Id="rId10" Type="http://schemas.microsoft.com/office/2007/relationships/hdphoto" Target="../media/hdphoto4.wdp"/><Relationship Id="rId19" Type="http://schemas.microsoft.com/office/2007/relationships/hdphoto" Target="../media/hdphoto8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openxmlformats.org/officeDocument/2006/relationships/image" Target="../media/image8.png"/><Relationship Id="rId2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78B4D5D9-CD01-4427-B510-27F3752C420E}"/>
              </a:ext>
            </a:extLst>
          </p:cNvPr>
          <p:cNvSpPr/>
          <p:nvPr/>
        </p:nvSpPr>
        <p:spPr>
          <a:xfrm>
            <a:off x="6111240" y="1001400"/>
            <a:ext cx="3017520" cy="3124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001400"/>
            <a:ext cx="3017520" cy="312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17520" y="1001400"/>
            <a:ext cx="3108960" cy="31242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57486" y="226812"/>
            <a:ext cx="7741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We Doing Too Many Exploratory Laparotomies in The US?</a:t>
            </a:r>
          </a:p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Analysis of The National Trauma Data Bank</a:t>
            </a:r>
          </a:p>
          <a:p>
            <a:pPr algn="ctr"/>
            <a:endParaRPr lang="en-US" sz="24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4974" y="4632704"/>
            <a:ext cx="5258786" cy="38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Shamim et al. April 2019                </a:t>
            </a:r>
            <a:r>
              <a:rPr lang="en-US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@</a:t>
            </a:r>
            <a:r>
              <a:rPr lang="en-US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Adeel_A_Sham</a:t>
            </a:r>
            <a:endParaRPr lang="en-US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545" y="1038928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NTDB 2010-2015</a:t>
            </a:r>
          </a:p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(n=5,121)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57176" y="1038928"/>
            <a:ext cx="155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Intervention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5120" y="1043125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Outcomes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4DA3A9-8468-461B-B699-12488D0547E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2550"/>
            <a:ext cx="9144000" cy="8369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CCD1135-EBCE-44CD-B611-DC37ECB0FFF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5054904"/>
            <a:ext cx="9144000" cy="83692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DEB1D0F9-E24A-4837-8B91-8E91792E27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34869" y1="29616" x2="34869" y2="29616"/>
                        <a14:foregroundMark x1="58545" y1="22788" x2="58545" y2="22788"/>
                        <a14:foregroundMark x1="65374" y1="39636" x2="65374" y2="39636"/>
                        <a14:backgroundMark x1="61374" y1="48808" x2="61374" y2="48808"/>
                        <a14:backgroundMark x1="61010" y1="52040" x2="61010" y2="520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770" y="2288615"/>
            <a:ext cx="2032573" cy="2032573"/>
          </a:xfrm>
          <a:prstGeom prst="rect">
            <a:avLst/>
          </a:prstGeom>
        </p:spPr>
      </p:pic>
      <p:pic>
        <p:nvPicPr>
          <p:cNvPr id="24" name="Picture 23" descr="A close up of a logo&#10;&#10;Description automatically generated">
            <a:extLst>
              <a:ext uri="{FF2B5EF4-FFF2-40B4-BE49-F238E27FC236}">
                <a16:creationId xmlns:a16="http://schemas.microsoft.com/office/drawing/2014/main" id="{461DDE26-D990-4FAE-8D37-A1F3D8F504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39354" y1="25374" x2="34509" y2="36900"/>
                        <a14:foregroundMark x1="32377" y1="36450" x2="33091" y2="30384"/>
                        <a14:foregroundMark x1="33091" y1="30384" x2="40121" y2="24444"/>
                        <a14:foregroundMark x1="38225" y1="42467" x2="38101" y2="42747"/>
                        <a14:foregroundMark x1="40386" y1="37582" x2="40160" y2="38093"/>
                        <a14:foregroundMark x1="40675" y1="36928" x2="40386" y2="37582"/>
                        <a14:foregroundMark x1="47879" y1="20646" x2="40675" y2="36928"/>
                        <a14:foregroundMark x1="39890" y1="36928" x2="44323" y2="22505"/>
                        <a14:foregroundMark x1="39689" y1="37582" x2="39890" y2="36928"/>
                        <a14:foregroundMark x1="39570" y1="37969" x2="39689" y2="37582"/>
                        <a14:foregroundMark x1="38101" y1="42747" x2="38190" y2="42459"/>
                        <a14:foregroundMark x1="44323" y1="22505" x2="46343" y2="21576"/>
                        <a14:foregroundMark x1="41333" y1="45293" x2="41333" y2="45293"/>
                        <a14:foregroundMark x1="50909" y1="58505" x2="50909" y2="58505"/>
                        <a14:foregroundMark x1="40283" y1="62303" x2="40283" y2="62303"/>
                        <a14:foregroundMark x1="23273" y1="68970" x2="23273" y2="68970"/>
                        <a14:foregroundMark x1="14747" y1="84929" x2="14747" y2="84929"/>
                        <a14:foregroundMark x1="25697" y1="85091" x2="25697" y2="85091"/>
                        <a14:foregroundMark x1="37091" y1="85091" x2="37091" y2="85091"/>
                        <a14:foregroundMark x1="48929" y1="84929" x2="48929" y2="84929"/>
                        <a14:foregroundMark x1="57616" y1="84929" x2="57616" y2="84929"/>
                        <a14:foregroundMark x1="68081" y1="85091" x2="68081" y2="85091"/>
                        <a14:foregroundMark x1="78424" y1="84646" x2="78424" y2="84646"/>
                        <a14:foregroundMark x1="31151" y1="43137" x2="29778" y2="45414"/>
                        <a14:foregroundMark x1="32334" y1="41176" x2="31151" y2="43137"/>
                        <a14:backgroundMark x1="30707" y1="39960" x2="30707" y2="39960"/>
                        <a14:backgroundMark x1="35294" y1="37582" x2="35294" y2="37582"/>
                        <a14:backgroundMark x1="33987" y1="39216" x2="33987" y2="39216"/>
                        <a14:backgroundMark x1="32680" y1="41176" x2="32680" y2="41176"/>
                        <a14:backgroundMark x1="33987" y1="39216" x2="33987" y2="39216"/>
                        <a14:backgroundMark x1="34641" y1="36928" x2="33660" y2="41503"/>
                        <a14:backgroundMark x1="38235" y1="43137" x2="38235" y2="43137"/>
                        <a14:backgroundMark x1="40523" y1="38235" x2="40523" y2="38235"/>
                        <a14:backgroundMark x1="34967" y1="36928" x2="34967" y2="369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261" y="1362055"/>
            <a:ext cx="1265356" cy="981890"/>
          </a:xfrm>
          <a:prstGeom prst="rect">
            <a:avLst/>
          </a:prstGeom>
        </p:spPr>
      </p:pic>
      <p:pic>
        <p:nvPicPr>
          <p:cNvPr id="26" name="Picture 25" descr="A close up of a map&#10;&#10;Description automatically generated">
            <a:extLst>
              <a:ext uri="{FF2B5EF4-FFF2-40B4-BE49-F238E27FC236}">
                <a16:creationId xmlns:a16="http://schemas.microsoft.com/office/drawing/2014/main" id="{4E149C1C-11F1-47E3-AB84-7B5AEF3B33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72" b="89988" l="6500" r="93298">
                        <a14:foregroundMark x1="11264" y1="16108" x2="11264" y2="16108"/>
                        <a14:foregroundMark x1="22648" y1="34477" x2="22648" y2="34477"/>
                        <a14:foregroundMark x1="76746" y1="37667" x2="76746" y2="37667"/>
                        <a14:foregroundMark x1="34518" y1="58942" x2="34518" y2="58942"/>
                        <a14:foregroundMark x1="65482" y1="58337" x2="65482" y2="58337"/>
                        <a14:foregroundMark x1="48930" y1="66572" x2="48930" y2="66572"/>
                        <a14:foregroundMark x1="6540" y1="80985" x2="6540" y2="80985"/>
                        <a14:foregroundMark x1="93298" y1="82358" x2="93298" y2="82358"/>
                        <a14:foregroundMark x1="52887" y1="31893" x2="52887" y2="31893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93" y="2825377"/>
            <a:ext cx="1272881" cy="1084817"/>
          </a:xfrm>
          <a:prstGeom prst="rect">
            <a:avLst/>
          </a:prstGeom>
        </p:spPr>
      </p:pic>
      <p:pic>
        <p:nvPicPr>
          <p:cNvPr id="28" name="Picture 27" descr="A close up of a logo&#10;&#10;Description automatically generated">
            <a:extLst>
              <a:ext uri="{FF2B5EF4-FFF2-40B4-BE49-F238E27FC236}">
                <a16:creationId xmlns:a16="http://schemas.microsoft.com/office/drawing/2014/main" id="{419BEACA-D90F-4FB5-A1D6-E80A3C8BB9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3960" y1="53495" x2="63960" y2="53495"/>
                        <a14:foregroundMark x1="57737" y1="45293" x2="57737" y2="4529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1756">
            <a:off x="-139527" y="1081313"/>
            <a:ext cx="2276903" cy="227690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42125FD-DECA-4E89-9BEF-5C111CC43BA0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47717" y1="63232" x2="47717" y2="63232"/>
                        <a14:foregroundMark x1="43475" y1="38061" x2="43475" y2="38061"/>
                        <a14:foregroundMark x1="57131" y1="37818" x2="57131" y2="37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76" t="23387" r="25607" b="21184"/>
          <a:stretch/>
        </p:blipFill>
        <p:spPr>
          <a:xfrm>
            <a:off x="6248401" y="1572220"/>
            <a:ext cx="1218167" cy="1509947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20858D56-B4A3-4515-A455-A50F7A0DBF69}"/>
              </a:ext>
            </a:extLst>
          </p:cNvPr>
          <p:cNvSpPr txBox="1"/>
          <p:nvPr/>
        </p:nvSpPr>
        <p:spPr>
          <a:xfrm>
            <a:off x="4232108" y="2392133"/>
            <a:ext cx="50627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25" b="1" dirty="0">
                <a:latin typeface="Segoe UI" panose="020B0502040204020203" pitchFamily="34" charset="0"/>
                <a:cs typeface="Segoe UI" panose="020B0502040204020203" pitchFamily="34" charset="0"/>
              </a:rPr>
              <a:t>vs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42C85EDC-8604-4B29-A1E1-81420C5C996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6741" y="176545"/>
            <a:ext cx="899159" cy="689355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18696225-E299-4918-9D6E-B91C8E3B6398}"/>
              </a:ext>
            </a:extLst>
          </p:cNvPr>
          <p:cNvSpPr txBox="1"/>
          <p:nvPr/>
        </p:nvSpPr>
        <p:spPr>
          <a:xfrm>
            <a:off x="-656095" y="3924605"/>
            <a:ext cx="3017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NTDB: National Trauma Data Bank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46A360-D86A-4C4A-A243-93AA8497C89F}"/>
              </a:ext>
            </a:extLst>
          </p:cNvPr>
          <p:cNvCxnSpPr>
            <a:cxnSpLocks/>
          </p:cNvCxnSpPr>
          <p:nvPr/>
        </p:nvCxnSpPr>
        <p:spPr>
          <a:xfrm>
            <a:off x="5261124" y="1900861"/>
            <a:ext cx="10634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BC4E53B-7014-4868-80DC-641C9A7148C9}"/>
              </a:ext>
            </a:extLst>
          </p:cNvPr>
          <p:cNvCxnSpPr>
            <a:cxnSpLocks/>
          </p:cNvCxnSpPr>
          <p:nvPr/>
        </p:nvCxnSpPr>
        <p:spPr>
          <a:xfrm>
            <a:off x="5261124" y="3292663"/>
            <a:ext cx="106347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3" name="Picture 42">
            <a:extLst>
              <a:ext uri="{FF2B5EF4-FFF2-40B4-BE49-F238E27FC236}">
                <a16:creationId xmlns:a16="http://schemas.microsoft.com/office/drawing/2014/main" id="{513874D1-C1D5-40F2-841F-83EBA3ADFBC9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47717" y1="63232" x2="47717" y2="63232"/>
                        <a14:foregroundMark x1="43475" y1="38061" x2="43475" y2="38061"/>
                        <a14:foregroundMark x1="57131" y1="37818" x2="57131" y2="378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412" t="17110" r="28101" b="20409"/>
          <a:stretch/>
        </p:blipFill>
        <p:spPr>
          <a:xfrm>
            <a:off x="6590339" y="3317852"/>
            <a:ext cx="422297" cy="606754"/>
          </a:xfrm>
          <a:prstGeom prst="rect">
            <a:avLst/>
          </a:prstGeom>
        </p:spPr>
      </p:pic>
      <p:pic>
        <p:nvPicPr>
          <p:cNvPr id="45" name="Picture 4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D4521706-A851-4A01-A2E7-CB8C2D0F8181}"/>
              </a:ext>
            </a:extLst>
          </p:cNvPr>
          <p:cNvPicPr>
            <a:picLocks noChangeAspect="1"/>
          </p:cNvPicPr>
          <p:nvPr/>
        </p:nvPicPr>
        <p:blipFill>
          <a:blip r:embed="rId16">
            <a:biLevel thresh="50000"/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5469" b="92969" l="6250" r="92188">
                        <a14:foregroundMark x1="42969" y1="23438" x2="42969" y2="23438"/>
                        <a14:foregroundMark x1="23484" y1="11719" x2="17969" y2="19531"/>
                        <a14:foregroundMark x1="24587" y1="10156" x2="23484" y2="11719"/>
                        <a14:foregroundMark x1="25690" y1="8594" x2="24587" y2="10156"/>
                        <a14:foregroundMark x1="27344" y1="6250" x2="25690" y2="8594"/>
                        <a14:foregroundMark x1="17969" y1="19531" x2="24219" y2="33594"/>
                        <a14:foregroundMark x1="24219" y1="33594" x2="44531" y2="31250"/>
                        <a14:foregroundMark x1="17188" y1="15625" x2="9375" y2="30469"/>
                        <a14:foregroundMark x1="9375" y1="30469" x2="9375" y2="35938"/>
                        <a14:foregroundMark x1="10938" y1="14844" x2="7031" y2="24219"/>
                        <a14:foregroundMark x1="7813" y1="38281" x2="9375" y2="91406"/>
                        <a14:foregroundMark x1="35156" y1="28125" x2="45313" y2="15625"/>
                        <a14:foregroundMark x1="45313" y1="15625" x2="59375" y2="21875"/>
                        <a14:foregroundMark x1="59375" y1="21875" x2="50000" y2="34375"/>
                        <a14:foregroundMark x1="50000" y1="34375" x2="45313" y2="32813"/>
                        <a14:foregroundMark x1="63916" y1="12500" x2="60156" y2="17969"/>
                        <a14:foregroundMark x1="64453" y1="11719" x2="63916" y2="12500"/>
                        <a14:foregroundMark x1="64990" y1="10938" x2="64453" y2="11719"/>
                        <a14:foregroundMark x1="65528" y1="10156" x2="64990" y2="10938"/>
                        <a14:foregroundMark x1="66602" y1="8594" x2="65528" y2="10156"/>
                        <a14:foregroundMark x1="68750" y1="5469" x2="66602" y2="8594"/>
                        <a14:foregroundMark x1="57031" y1="33594" x2="72656" y2="33594"/>
                        <a14:foregroundMark x1="72656" y1="33594" x2="80469" y2="20313"/>
                        <a14:foregroundMark x1="80469" y1="20313" x2="91406" y2="31250"/>
                        <a14:foregroundMark x1="91406" y1="31250" x2="92188" y2="34375"/>
                        <a14:foregroundMark x1="92188" y1="39844" x2="91406" y2="72656"/>
                        <a14:foregroundMark x1="69140" y1="87500" x2="63281" y2="91406"/>
                        <a14:foregroundMark x1="70312" y1="86719" x2="69140" y2="87500"/>
                        <a14:foregroundMark x1="71483" y1="85938" x2="70312" y2="86719"/>
                        <a14:foregroundMark x1="72656" y1="85156" x2="71483" y2="85938"/>
                        <a14:foregroundMark x1="73828" y1="84375" x2="72656" y2="85156"/>
                        <a14:foregroundMark x1="74999" y1="83594" x2="73828" y2="84375"/>
                        <a14:foregroundMark x1="91406" y1="72656" x2="74999" y2="83594"/>
                        <a14:foregroundMark x1="63281" y1="91406" x2="9375" y2="90625"/>
                        <a14:foregroundMark x1="13281" y1="93750" x2="46875" y2="92188"/>
                        <a14:foregroundMark x1="46875" y1="92188" x2="62500" y2="92969"/>
                        <a14:foregroundMark x1="62500" y1="92969" x2="75000" y2="89063"/>
                        <a14:foregroundMark x1="25781" y1="8594" x2="25781" y2="8594"/>
                        <a14:foregroundMark x1="25000" y1="9375" x2="25000" y2="9375"/>
                        <a14:foregroundMark x1="61719" y1="14063" x2="61719" y2="14063"/>
                        <a14:foregroundMark x1="63281" y1="13281" x2="63281" y2="13281"/>
                        <a14:foregroundMark x1="43750" y1="60938" x2="43750" y2="60938"/>
                        <a14:foregroundMark x1="71875" y1="85156" x2="71875" y2="85156"/>
                        <a14:foregroundMark x1="71094" y1="86719" x2="71094" y2="86719"/>
                        <a14:foregroundMark x1="71094" y1="85156" x2="71094" y2="85156"/>
                        <a14:foregroundMark x1="71094" y1="86719" x2="71094" y2="89063"/>
                        <a14:foregroundMark x1="71094" y1="84375" x2="71094" y2="86719"/>
                        <a14:foregroundMark x1="71094" y1="83594" x2="71094" y2="84375"/>
                        <a14:backgroundMark x1="23438" y1="10156" x2="23438" y2="10156"/>
                        <a14:backgroundMark x1="23438" y1="11719" x2="23438" y2="11719"/>
                        <a14:backgroundMark x1="64844" y1="11719" x2="64844" y2="11719"/>
                        <a14:backgroundMark x1="64844" y1="10156" x2="64844" y2="10156"/>
                        <a14:backgroundMark x1="64844" y1="8594" x2="64844" y2="8594"/>
                        <a14:backgroundMark x1="63281" y1="12500" x2="63281" y2="12500"/>
                        <a14:backgroundMark x1="63281" y1="10938" x2="63281" y2="10938"/>
                        <a14:backgroundMark x1="24219" y1="8594" x2="24219" y2="8594"/>
                        <a14:backgroundMark x1="27344" y1="63281" x2="27344" y2="63281"/>
                        <a14:backgroundMark x1="45313" y1="63281" x2="45313" y2="63281"/>
                        <a14:backgroundMark x1="42188" y1="55469" x2="42188" y2="55469"/>
                        <a14:backgroundMark x1="69531" y1="86719" x2="69531" y2="86719"/>
                        <a14:backgroundMark x1="70313" y1="86719" x2="70313" y2="86719"/>
                        <a14:backgroundMark x1="70313" y1="84375" x2="70313" y2="84375"/>
                        <a14:backgroundMark x1="70313" y1="83594" x2="70313" y2="83594"/>
                      </a14:backgroundRemoval>
                    </a14:imgEffect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26" y="1960271"/>
            <a:ext cx="999275" cy="999275"/>
          </a:xfrm>
          <a:prstGeom prst="rect">
            <a:avLst/>
          </a:prstGeom>
        </p:spPr>
      </p:pic>
      <p:pic>
        <p:nvPicPr>
          <p:cNvPr id="47" name="Picture 46" descr="A drawing of a person&#10;&#10;Description automatically generated">
            <a:extLst>
              <a:ext uri="{FF2B5EF4-FFF2-40B4-BE49-F238E27FC236}">
                <a16:creationId xmlns:a16="http://schemas.microsoft.com/office/drawing/2014/main" id="{42FC6F0C-26B6-4D60-ADF6-8F75E93711D6}"/>
              </a:ext>
            </a:extLst>
          </p:cNvPr>
          <p:cNvPicPr>
            <a:picLocks noChangeAspect="1"/>
          </p:cNvPicPr>
          <p:nvPr/>
        </p:nvPicPr>
        <p:blipFill>
          <a:blip r:embed="rId18">
            <a:biLevel thresh="50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6250" b="92188" l="8594" r="92969">
                        <a14:foregroundMark x1="47656" y1="24219" x2="47656" y2="24219"/>
                        <a14:foregroundMark x1="20033" y1="12500" x2="16406" y2="16406"/>
                        <a14:foregroundMark x1="20759" y1="11719" x2="20033" y2="12500"/>
                        <a14:foregroundMark x1="21484" y1="10938" x2="20759" y2="11719"/>
                        <a14:foregroundMark x1="22210" y1="10156" x2="21484" y2="10938"/>
                        <a14:foregroundMark x1="22935" y1="9375" x2="22210" y2="10156"/>
                        <a14:foregroundMark x1="23660" y1="8594" x2="22935" y2="9375"/>
                        <a14:foregroundMark x1="24386" y1="7813" x2="23660" y2="8594"/>
                        <a14:foregroundMark x1="26563" y1="5469" x2="24386" y2="7813"/>
                        <a14:foregroundMark x1="16406" y1="16406" x2="8594" y2="32813"/>
                        <a14:foregroundMark x1="8810" y1="49219" x2="9375" y2="92188"/>
                        <a14:foregroundMark x1="8594" y1="32813" x2="8810" y2="49219"/>
                        <a14:foregroundMark x1="25586" y1="12500" x2="17969" y2="22656"/>
                        <a14:foregroundMark x1="26172" y1="11719" x2="25586" y2="12500"/>
                        <a14:foregroundMark x1="26758" y1="10938" x2="26172" y2="11719"/>
                        <a14:foregroundMark x1="27344" y1="10156" x2="26758" y2="10938"/>
                        <a14:foregroundMark x1="21987" y1="27344" x2="27344" y2="33594"/>
                        <a14:foregroundMark x1="17969" y1="22656" x2="21987" y2="27344"/>
                        <a14:foregroundMark x1="33593" y1="27344" x2="38281" y2="22656"/>
                        <a14:foregroundMark x1="27344" y1="33594" x2="33593" y2="27344"/>
                        <a14:foregroundMark x1="38281" y1="22656" x2="67188" y2="14063"/>
                        <a14:foregroundMark x1="67188" y1="14063" x2="67969" y2="6250"/>
                        <a14:foregroundMark x1="45480" y1="27344" x2="64063" y2="20313"/>
                        <a14:foregroundMark x1="35156" y1="31250" x2="45480" y2="27344"/>
                        <a14:foregroundMark x1="64063" y1="20313" x2="67188" y2="17969"/>
                        <a14:foregroundMark x1="52344" y1="33594" x2="70313" y2="34375"/>
                        <a14:foregroundMark x1="75367" y1="26563" x2="78906" y2="21094"/>
                        <a14:foregroundMark x1="70313" y1="34375" x2="75367" y2="26563"/>
                        <a14:foregroundMark x1="86058" y1="26563" x2="92188" y2="31250"/>
                        <a14:foregroundMark x1="78906" y1="21094" x2="86058" y2="26563"/>
                        <a14:foregroundMark x1="92188" y1="31250" x2="92969" y2="68750"/>
                        <a14:foregroundMark x1="92969" y1="68750" x2="78125" y2="76563"/>
                        <a14:foregroundMark x1="78125" y1="76563" x2="71094" y2="90625"/>
                        <a14:foregroundMark x1="71094" y1="90625" x2="8594" y2="90625"/>
                        <a14:foregroundMark x1="46875" y1="53125" x2="46875" y2="53125"/>
                        <a14:foregroundMark x1="25000" y1="12500" x2="25000" y2="14063"/>
                        <a14:foregroundMark x1="25000" y1="11719" x2="25000" y2="12500"/>
                        <a14:foregroundMark x1="25000" y1="10938" x2="25000" y2="11719"/>
                        <a14:foregroundMark x1="25000" y1="10156" x2="25000" y2="10938"/>
                        <a14:foregroundMark x1="25000" y1="9375" x2="25000" y2="10156"/>
                        <a14:foregroundMark x1="25000" y1="8594" x2="25000" y2="9375"/>
                        <a14:foregroundMark x1="25000" y1="7813" x2="25000" y2="8594"/>
                        <a14:backgroundMark x1="27344" y1="54688" x2="27344" y2="54688"/>
                        <a14:backgroundMark x1="74219" y1="26563" x2="74219" y2="26563"/>
                        <a14:backgroundMark x1="32031" y1="27344" x2="32031" y2="27344"/>
                        <a14:backgroundMark x1="23438" y1="49219" x2="23438" y2="49219"/>
                        <a14:backgroundMark x1="23438" y1="11719" x2="23438" y2="11719"/>
                        <a14:backgroundMark x1="24219" y1="10156" x2="24219" y2="10156"/>
                        <a14:backgroundMark x1="23438" y1="8594" x2="23438" y2="8594"/>
                        <a14:backgroundMark x1="21094" y1="12500" x2="21094" y2="12500"/>
                        <a14:backgroundMark x1="19531" y1="12500" x2="19531" y2="12500"/>
                        <a14:backgroundMark x1="21875" y1="9375" x2="21875" y2="9375"/>
                        <a14:backgroundMark x1="21094" y1="10938" x2="21094" y2="10938"/>
                        <a14:backgroundMark x1="20313" y1="10938" x2="20313" y2="10938"/>
                        <a14:backgroundMark x1="23438" y1="7813" x2="23438" y2="7813"/>
                        <a14:backgroundMark x1="48438" y1="54688" x2="48438" y2="546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2377" y="3348696"/>
            <a:ext cx="606754" cy="606754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16813AF-C50E-46C9-9C4A-2C068CF83AD8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32946" b="48105" l="54117" r="71282">
                        <a14:foregroundMark x1="57310" y1="43296" x2="57310" y2="43296"/>
                        <a14:foregroundMark x1="54120" y1="46042" x2="54120" y2="46042"/>
                        <a14:foregroundMark x1="64136" y1="34168" x2="64136" y2="341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051" r="26572" b="50000"/>
          <a:stretch/>
        </p:blipFill>
        <p:spPr>
          <a:xfrm>
            <a:off x="7243178" y="2097624"/>
            <a:ext cx="978653" cy="864254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1E4D205-E4A1-473F-A6EB-E256EF86113F}"/>
              </a:ext>
            </a:extLst>
          </p:cNvPr>
          <p:cNvPicPr>
            <a:picLocks noChangeAspect="1"/>
          </p:cNvPicPr>
          <p:nvPr/>
        </p:nvPicPr>
        <p:blipFill rotWithShape="1"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32946" b="48105" l="54117" r="71282">
                        <a14:foregroundMark x1="57310" y1="43296" x2="57310" y2="43296"/>
                        <a14:foregroundMark x1="54120" y1="46042" x2="54120" y2="46042"/>
                        <a14:foregroundMark x1="64136" y1="34168" x2="64136" y2="341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971" t="31051" r="26572" b="50000"/>
          <a:stretch/>
        </p:blipFill>
        <p:spPr>
          <a:xfrm>
            <a:off x="7476494" y="3423804"/>
            <a:ext cx="543103" cy="479618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DDACB6CC-1A4E-4223-8F74-3E12719A38E5}"/>
              </a:ext>
            </a:extLst>
          </p:cNvPr>
          <p:cNvSpPr txBox="1"/>
          <p:nvPr/>
        </p:nvSpPr>
        <p:spPr>
          <a:xfrm>
            <a:off x="3007549" y="1520023"/>
            <a:ext cx="1209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NL</a:t>
            </a:r>
          </a:p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(n=3705)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677E30D-5A9F-463D-B3D1-5C50E258614D}"/>
              </a:ext>
            </a:extLst>
          </p:cNvPr>
          <p:cNvSpPr txBox="1"/>
          <p:nvPr/>
        </p:nvSpPr>
        <p:spPr>
          <a:xfrm>
            <a:off x="2807908" y="3018328"/>
            <a:ext cx="1354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DL</a:t>
            </a:r>
          </a:p>
          <a:p>
            <a:pPr algn="ctr"/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(n=1416)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65A9F69-7B2B-48B6-AE26-A2BAB3E8B4A7}"/>
              </a:ext>
            </a:extLst>
          </p:cNvPr>
          <p:cNvSpPr txBox="1"/>
          <p:nvPr/>
        </p:nvSpPr>
        <p:spPr>
          <a:xfrm>
            <a:off x="2192823" y="3781240"/>
            <a:ext cx="301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      </a:t>
            </a:r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NL: Non-therapeutic Laparotomy</a:t>
            </a:r>
          </a:p>
          <a:p>
            <a:pPr algn="ctr"/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DL: Diagnostic Laparoscopy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6B349D-8A5A-4FBA-9C19-CCF51569704B}"/>
              </a:ext>
            </a:extLst>
          </p:cNvPr>
          <p:cNvSpPr/>
          <p:nvPr/>
        </p:nvSpPr>
        <p:spPr>
          <a:xfrm>
            <a:off x="0" y="4114098"/>
            <a:ext cx="6126480" cy="3222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25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findings: On adjusted analysis, NL associated with increased mortality, morbidity &amp; LOS.</a:t>
            </a:r>
            <a:endParaRPr lang="en-US" sz="1125" b="1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D38D9A-EDE6-40AF-A52A-D035B4CA77FB}"/>
              </a:ext>
            </a:extLst>
          </p:cNvPr>
          <p:cNvSpPr/>
          <p:nvPr/>
        </p:nvSpPr>
        <p:spPr>
          <a:xfrm>
            <a:off x="8316683" y="1768925"/>
            <a:ext cx="748836" cy="261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5 Days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BB17B66-9997-4102-AEA4-C3E81D75ABCE}"/>
              </a:ext>
            </a:extLst>
          </p:cNvPr>
          <p:cNvSpPr/>
          <p:nvPr/>
        </p:nvSpPr>
        <p:spPr>
          <a:xfrm>
            <a:off x="8291335" y="3130899"/>
            <a:ext cx="748836" cy="261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3 Days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8591116-7F25-4EE0-851C-BF6EEE511243}"/>
              </a:ext>
            </a:extLst>
          </p:cNvPr>
          <p:cNvSpPr/>
          <p:nvPr/>
        </p:nvSpPr>
        <p:spPr>
          <a:xfrm>
            <a:off x="5992113" y="3913395"/>
            <a:ext cx="1253316" cy="261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LOS: Length of Stay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E93EA52-2D68-48C0-BB88-63165E4CFC07}"/>
              </a:ext>
            </a:extLst>
          </p:cNvPr>
          <p:cNvSpPr/>
          <p:nvPr/>
        </p:nvSpPr>
        <p:spPr>
          <a:xfrm>
            <a:off x="6415467" y="1399722"/>
            <a:ext cx="748836" cy="261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7%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B1B06098-BFB2-4EDE-93F8-18CDCE271833}"/>
              </a:ext>
            </a:extLst>
          </p:cNvPr>
          <p:cNvSpPr/>
          <p:nvPr/>
        </p:nvSpPr>
        <p:spPr>
          <a:xfrm>
            <a:off x="6445949" y="3136286"/>
            <a:ext cx="748836" cy="261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0.6%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E0D1C0B-A032-4DD5-8FE1-3B96214FFE9C}"/>
              </a:ext>
            </a:extLst>
          </p:cNvPr>
          <p:cNvSpPr/>
          <p:nvPr/>
        </p:nvSpPr>
        <p:spPr>
          <a:xfrm>
            <a:off x="7339340" y="1733163"/>
            <a:ext cx="748836" cy="261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8.6%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DBCD9E7-BF98-4C19-8B2B-8EB597E713D3}"/>
              </a:ext>
            </a:extLst>
          </p:cNvPr>
          <p:cNvSpPr/>
          <p:nvPr/>
        </p:nvSpPr>
        <p:spPr>
          <a:xfrm>
            <a:off x="7380746" y="3114028"/>
            <a:ext cx="748836" cy="2611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2.3%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AFDC618E-C959-40FF-9EB9-125EA6C7EF2A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9005" y="133228"/>
            <a:ext cx="779137" cy="839274"/>
          </a:xfrm>
          <a:prstGeom prst="rect">
            <a:avLst/>
          </a:prstGeom>
        </p:spPr>
      </p:pic>
      <p:pic>
        <p:nvPicPr>
          <p:cNvPr id="42" name="Picture 2">
            <a:extLst>
              <a:ext uri="{FF2B5EF4-FFF2-40B4-BE49-F238E27FC236}">
                <a16:creationId xmlns:a16="http://schemas.microsoft.com/office/drawing/2014/main" id="{46D3832F-1C53-4909-A35A-D611F2728F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" t="312" r="50810" b="93198"/>
          <a:stretch/>
        </p:blipFill>
        <p:spPr bwMode="auto">
          <a:xfrm>
            <a:off x="5243812" y="4551208"/>
            <a:ext cx="2687781" cy="48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FF3A946F-A203-4259-A735-9B16F9541EA6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7939080" y="4125600"/>
            <a:ext cx="1198234" cy="929304"/>
          </a:xfrm>
          <a:prstGeom prst="rect">
            <a:avLst/>
          </a:prstGeom>
        </p:spPr>
      </p:pic>
      <p:pic>
        <p:nvPicPr>
          <p:cNvPr id="44" name="Picture 2" descr="Image result for twitter logo">
            <a:extLst>
              <a:ext uri="{FF2B5EF4-FFF2-40B4-BE49-F238E27FC236}">
                <a16:creationId xmlns:a16="http://schemas.microsoft.com/office/drawing/2014/main" id="{1796EC63-6E8E-46A3-8828-A0C4F8573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7549" y="4649850"/>
            <a:ext cx="452435" cy="38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4457</TotalTime>
  <Words>105</Words>
  <Application>Microsoft Office PowerPoint</Application>
  <PresentationFormat>On-screen Show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Segoe UI</vt:lpstr>
      <vt:lpstr>Times New Roman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user2</dc:creator>
  <cp:lastModifiedBy>adeel shamim</cp:lastModifiedBy>
  <cp:revision>53</cp:revision>
  <dcterms:created xsi:type="dcterms:W3CDTF">2018-01-03T15:55:26Z</dcterms:created>
  <dcterms:modified xsi:type="dcterms:W3CDTF">2019-03-31T22:46:32Z</dcterms:modified>
</cp:coreProperties>
</file>