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1464F"/>
    <a:srgbClr val="006666"/>
    <a:srgbClr val="FF99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07" d="100"/>
          <a:sy n="107" d="100"/>
        </p:scale>
        <p:origin x="754" y="101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1C654E-722D-45A4-B6EB-7550BB6097DA}" type="datetimeFigureOut">
              <a:rPr lang="en-US" smtClean="0"/>
              <a:pPr/>
              <a:t>3/23/2019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7CE767-D6B1-4183-AC72-3A73BB4E647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1C654E-722D-45A4-B6EB-7550BB6097DA}" type="datetimeFigureOut">
              <a:rPr lang="en-US" smtClean="0"/>
              <a:pPr/>
              <a:t>3/23/2019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7CE767-D6B1-4183-AC72-3A73BB4E647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54781"/>
            <a:ext cx="2057400" cy="329088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54781"/>
            <a:ext cx="6019800" cy="329088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1C654E-722D-45A4-B6EB-7550BB6097DA}" type="datetimeFigureOut">
              <a:rPr lang="en-US" smtClean="0"/>
              <a:pPr/>
              <a:t>3/23/2019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7CE767-D6B1-4183-AC72-3A73BB4E647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1C654E-722D-45A4-B6EB-7550BB6097DA}" type="datetimeFigureOut">
              <a:rPr lang="en-US" smtClean="0"/>
              <a:pPr/>
              <a:t>3/23/2019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7CE767-D6B1-4183-AC72-3A73BB4E647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1C654E-722D-45A4-B6EB-7550BB6097DA}" type="datetimeFigureOut">
              <a:rPr lang="en-US" smtClean="0"/>
              <a:pPr/>
              <a:t>3/23/2019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7CE767-D6B1-4183-AC72-3A73BB4E647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1C654E-722D-45A4-B6EB-7550BB6097DA}" type="datetimeFigureOut">
              <a:rPr lang="en-US" smtClean="0"/>
              <a:pPr/>
              <a:t>3/23/2019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7CE767-D6B1-4183-AC72-3A73BB4E647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1C654E-722D-45A4-B6EB-7550BB6097DA}" type="datetimeFigureOut">
              <a:rPr lang="en-US" smtClean="0"/>
              <a:pPr/>
              <a:t>3/23/2019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7CE767-D6B1-4183-AC72-3A73BB4E647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1C654E-722D-45A4-B6EB-7550BB6097DA}" type="datetimeFigureOut">
              <a:rPr lang="en-US" smtClean="0"/>
              <a:pPr/>
              <a:t>3/23/2019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7CE767-D6B1-4183-AC72-3A73BB4E647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1C654E-722D-45A4-B6EB-7550BB6097DA}" type="datetimeFigureOut">
              <a:rPr lang="en-US" smtClean="0"/>
              <a:pPr/>
              <a:t>3/23/2019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7CE767-D6B1-4183-AC72-3A73BB4E647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1C654E-722D-45A4-B6EB-7550BB6097DA}" type="datetimeFigureOut">
              <a:rPr lang="en-US" smtClean="0"/>
              <a:pPr/>
              <a:t>3/23/2019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7CE767-D6B1-4183-AC72-3A73BB4E647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1C654E-722D-45A4-B6EB-7550BB6097DA}" type="datetimeFigureOut">
              <a:rPr lang="en-US" smtClean="0"/>
              <a:pPr/>
              <a:t>3/23/2019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7CE767-D6B1-4183-AC72-3A73BB4E647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1C654E-722D-45A4-B6EB-7550BB6097DA}" type="datetimeFigureOut">
              <a:rPr lang="en-US" smtClean="0"/>
              <a:pPr/>
              <a:t>3/23/2019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7CE767-D6B1-4183-AC72-3A73BB4E6474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1009650"/>
            <a:ext cx="3017520" cy="3124200"/>
          </a:xfrm>
          <a:prstGeom prst="rect">
            <a:avLst/>
          </a:prstGeom>
          <a:solidFill>
            <a:srgbClr val="01464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3017520" y="1009650"/>
            <a:ext cx="3099816" cy="3124200"/>
          </a:xfrm>
          <a:prstGeom prst="rect">
            <a:avLst/>
          </a:prstGeom>
          <a:solidFill>
            <a:srgbClr val="01464F">
              <a:alpha val="7490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754856" y="95883"/>
            <a:ext cx="76962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chemeClr val="tx2">
                    <a:lumMod val="75000"/>
                  </a:schemeClr>
                </a:solidFill>
              </a:rPr>
              <a:t>Endoscopic &amp; Laparoscopic Management </a:t>
            </a:r>
          </a:p>
          <a:p>
            <a:pPr algn="ctr"/>
            <a:r>
              <a:rPr lang="en-US" sz="2800" b="1" dirty="0">
                <a:solidFill>
                  <a:schemeClr val="tx2">
                    <a:lumMod val="75000"/>
                  </a:schemeClr>
                </a:solidFill>
              </a:rPr>
              <a:t>of a Case of </a:t>
            </a:r>
            <a:r>
              <a:rPr lang="en-US" sz="2800" b="1" dirty="0" err="1">
                <a:solidFill>
                  <a:schemeClr val="tx2">
                    <a:lumMod val="75000"/>
                  </a:schemeClr>
                </a:solidFill>
              </a:rPr>
              <a:t>Bouveret</a:t>
            </a:r>
            <a:r>
              <a:rPr lang="en-US" sz="2800" b="1" dirty="0">
                <a:solidFill>
                  <a:schemeClr val="tx2">
                    <a:lumMod val="75000"/>
                  </a:schemeClr>
                </a:solidFill>
              </a:rPr>
              <a:t> Syndrome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52400" y="4491914"/>
            <a:ext cx="3810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Citation: Horsley, RD, </a:t>
            </a:r>
            <a:r>
              <a:rPr lang="en-US" sz="1600" i="1" dirty="0"/>
              <a:t>SAGES 2019</a:t>
            </a:r>
            <a:r>
              <a:rPr lang="en-US" sz="1600" dirty="0"/>
              <a:t>. April 2019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1222" y="1031616"/>
            <a:ext cx="291936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chemeClr val="bg1"/>
                </a:solidFill>
              </a:rPr>
              <a:t>CT showing a gallstone lodged in the second portion of the duodenum causing a gastric outlet obstruction 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657600" y="2387084"/>
            <a:ext cx="1981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Figures, tables etc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477000" y="2387084"/>
            <a:ext cx="1981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Figures, tables etc</a:t>
            </a:r>
          </a:p>
        </p:txBody>
      </p:sp>
      <p:sp>
        <p:nvSpPr>
          <p:cNvPr id="12" name="Rectangle 11"/>
          <p:cNvSpPr/>
          <p:nvPr/>
        </p:nvSpPr>
        <p:spPr>
          <a:xfrm>
            <a:off x="6117428" y="1008126"/>
            <a:ext cx="3035808" cy="3127248"/>
          </a:xfrm>
          <a:prstGeom prst="rect">
            <a:avLst/>
          </a:prstGeom>
          <a:solidFill>
            <a:srgbClr val="01464F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6705600" y="2419350"/>
            <a:ext cx="1981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Figures, tables etc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3023260" y="1031616"/>
            <a:ext cx="30882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chemeClr val="bg1"/>
                </a:solidFill>
              </a:rPr>
              <a:t>Esophagogastroduodenoscopy displaying the presence of a </a:t>
            </a:r>
            <a:r>
              <a:rPr lang="en-US" sz="1200" dirty="0" err="1">
                <a:solidFill>
                  <a:schemeClr val="bg1"/>
                </a:solidFill>
              </a:rPr>
              <a:t>cholecystoduodenal</a:t>
            </a:r>
            <a:r>
              <a:rPr lang="en-US" sz="1200" dirty="0">
                <a:solidFill>
                  <a:schemeClr val="bg1"/>
                </a:solidFill>
              </a:rPr>
              <a:t> fistula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6112948" y="1011746"/>
            <a:ext cx="30310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chemeClr val="bg1"/>
                </a:solidFill>
              </a:rPr>
              <a:t>Laparoscopic view of the </a:t>
            </a:r>
          </a:p>
          <a:p>
            <a:pPr algn="ctr"/>
            <a:r>
              <a:rPr lang="en-US" sz="1200" dirty="0" err="1">
                <a:solidFill>
                  <a:schemeClr val="bg1"/>
                </a:solidFill>
              </a:rPr>
              <a:t>enterolithotomy</a:t>
            </a:r>
            <a:r>
              <a:rPr lang="en-US" sz="1200" dirty="0">
                <a:solidFill>
                  <a:schemeClr val="bg1"/>
                </a:solidFill>
              </a:rPr>
              <a:t> revealing the gallstone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85800" y="2419350"/>
            <a:ext cx="1981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Figures, tables etc</a:t>
            </a: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1400" y="4133850"/>
            <a:ext cx="914400" cy="942839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2785A9DF-98A6-4EB3-B4D3-4D73952E9D2C}"/>
              </a:ext>
            </a:extLst>
          </p:cNvPr>
          <p:cNvSpPr/>
          <p:nvPr/>
        </p:nvSpPr>
        <p:spPr>
          <a:xfrm>
            <a:off x="0" y="0"/>
            <a:ext cx="9153236" cy="82058"/>
          </a:xfrm>
          <a:prstGeom prst="rect">
            <a:avLst/>
          </a:prstGeom>
          <a:solidFill>
            <a:srgbClr val="FF99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123DA822-950D-4426-AD84-C67058B50454}"/>
              </a:ext>
            </a:extLst>
          </p:cNvPr>
          <p:cNvSpPr/>
          <p:nvPr/>
        </p:nvSpPr>
        <p:spPr>
          <a:xfrm>
            <a:off x="-9236" y="5061673"/>
            <a:ext cx="9153236" cy="82058"/>
          </a:xfrm>
          <a:prstGeom prst="rect">
            <a:avLst/>
          </a:prstGeom>
          <a:solidFill>
            <a:srgbClr val="FF99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D9E0FD72-DC89-49C0-8792-C0E296584C8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691475"/>
            <a:ext cx="3017428" cy="2177175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1022947B-B3A0-40F4-82F9-712A67A4581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22092" y="1686173"/>
            <a:ext cx="3099816" cy="2177174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D212B25A-A50A-47BF-A776-9B58A8D6B45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21908" y="1686173"/>
            <a:ext cx="3035808" cy="2177174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4289</TotalTime>
  <Words>70</Words>
  <Application>Microsoft Office PowerPoint</Application>
  <PresentationFormat>On-screen Show (16:9)</PresentationFormat>
  <Paragraphs>11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4" baseType="lpstr">
      <vt:lpstr>Arial</vt:lpstr>
      <vt:lpstr>Calibri</vt:lpstr>
      <vt:lpstr>Office Theme</vt:lpstr>
      <vt:lpstr>PowerPoint Presentation</vt:lpstr>
    </vt:vector>
  </TitlesOfParts>
  <Company>Hewlett-Packard Company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user2</dc:creator>
  <cp:lastModifiedBy>Horsley, Ryan D.</cp:lastModifiedBy>
  <cp:revision>24</cp:revision>
  <dcterms:created xsi:type="dcterms:W3CDTF">2018-01-03T15:55:26Z</dcterms:created>
  <dcterms:modified xsi:type="dcterms:W3CDTF">2019-03-23T12:52:14Z</dcterms:modified>
</cp:coreProperties>
</file>