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269"/>
    <p:restoredTop sz="94640"/>
  </p:normalViewPr>
  <p:slideViewPr>
    <p:cSldViewPr snapToGrid="0" snapToObjects="1">
      <p:cViewPr varScale="1">
        <p:scale>
          <a:sx n="98" d="100"/>
          <a:sy n="98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B7C8-EC1E-4645-A210-1E77BAF43188}" type="datetimeFigureOut">
              <a:rPr lang="en-US" smtClean="0"/>
              <a:t>3/30/19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6448-BB98-FC47-A915-CE663BE9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 and catalog patients' described experiences while recovering from abdominal surgery.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DE914-89C1-8241-904B-3EE66FB132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68F4-DEA6-CD48-B86D-BB1B0776B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971C3-0ECB-8B47-8F14-BE52B3C22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92D9-6050-604E-9CFE-06333580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279BA-FF50-B541-B01E-B0D348BF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1716-AA73-B74F-872D-97A3F3AA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B3A6-938A-C341-A860-67164867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3FD4D-BFB0-3646-8DF0-4182B9388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978E1-3BBD-1347-85DB-AC99FDB8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29F5-18F1-A64D-8928-CCEC8716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325DB-E11D-E249-8A25-2F14D01B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D8E7E-0326-5345-8ED2-2451A279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843E4-D22A-704F-B271-87F3CCA1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5FA84-D752-E84A-8909-A34D3FB6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E29C2-3E7C-2A48-A679-ABE6FC26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516A-C8A7-014A-B13D-6DEE85B4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D0F3-D03D-F34C-BAE0-A373B0FE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67A8-5A69-674A-B8C4-01FED591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643B6-9490-364D-AFEC-54C745E7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1367-A87B-CB45-805A-84FECB6A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58C9-C1CF-D44D-93DF-7CC45A42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2910-12E2-DD4F-A2E5-53B25C07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2CDE7-7777-3945-8F3E-E857C887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2586-BA59-6C4A-A89B-C06F7ECD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1F0D7-8468-9B4A-9A09-50781E52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D626-CDA2-ED49-8E75-FC5812C6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1865-2A0A-8445-AB57-FBCD3F91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D3A4-A8A5-8C4A-BEA6-671536480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45AB7-E3C7-BC41-B8B4-E8FA424A3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E918E-DDF1-884B-A480-60952A62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7CB3D-536B-C543-863C-019C127B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1899-F6EA-D845-825C-12812AB6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D693-292F-6C4D-98D4-DE34CCEE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5CA7-C8FE-084E-91FE-DDC2B4DF8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14F0C-19D7-4B45-87DF-43A0757E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37C87-C3C5-A94D-873B-4C89F195C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88633-F43D-9449-940A-A37AF9A3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00AE0-47B2-2946-9C4B-74CFB918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8BFB5-4E45-AF4F-BA98-10E48C51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B6CFE-4E4A-2A4C-AEEE-88018155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BA0E-B199-724E-909B-E76D81AA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441A5-3443-EB49-A53E-A1094952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A53D2-0B85-3C46-91B9-62D31EB4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0830F-83D4-D141-A5C4-A5AB484A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8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060A3-7A17-B24E-80F1-3917F37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BF0BF-04DC-3848-B657-14E82528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42D5-9269-1F46-A535-FB3BB03B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0A5B-0ADD-414D-87E3-C2A4751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E2FD-F86B-DA45-9165-1D27DA52D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847D0-8DA7-414B-8810-8E6B50E86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35DE7-C620-C748-B7BB-8FE5551F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DF72-4E09-E34A-BA71-EE3E1160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EEA86-634B-ED4C-887B-4FD2465F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F72E-9BD8-9449-9361-BEC7A45F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6357C-C459-C141-8B8C-7EE79AF64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9D520-7698-CF4F-9617-5DC393D9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F31B4-72C7-2541-A475-CCCEBAA1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073E2-2247-1E43-B393-BEE34E34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6BD72-3A89-3C45-8B67-21500437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E49B0-C35B-AE4E-BB3F-29FF3315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155C5-827E-1A46-B644-06C20EDA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BDEEA-D74D-774F-89D1-F9369D2AC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444E-AC83-1842-B3FF-4BCA63F82332}" type="datetimeFigureOut">
              <a:rPr lang="en-US" smtClean="0"/>
              <a:t>3/30/19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A3EE5-1398-8E4E-A515-64AEBFAD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CC0E-76B0-AB49-88C0-FFD03F384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66FF-F9A9-804C-B9D8-7A634E65A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880665"/>
            <a:ext cx="2875801" cy="5213039"/>
          </a:xfrm>
          <a:prstGeom prst="rect">
            <a:avLst/>
          </a:prstGeom>
          <a:solidFill>
            <a:srgbClr val="01464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6093705"/>
            <a:ext cx="12192000" cy="764295"/>
          </a:xfrm>
          <a:prstGeom prst="rect">
            <a:avLst/>
          </a:prstGeom>
          <a:solidFill>
            <a:schemeClr val="tx1">
              <a:lumMod val="85000"/>
              <a:lumOff val="1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8B6E7E5-EDB5-9543-B47C-3DA1CB94ABFB}"/>
              </a:ext>
            </a:extLst>
          </p:cNvPr>
          <p:cNvSpPr/>
          <p:nvPr/>
        </p:nvSpPr>
        <p:spPr>
          <a:xfrm>
            <a:off x="1039254" y="2334187"/>
            <a:ext cx="1537548" cy="151012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875489" y="880663"/>
            <a:ext cx="2914289" cy="5213040"/>
          </a:xfrm>
          <a:prstGeom prst="rect">
            <a:avLst/>
          </a:prstGeom>
          <a:solidFill>
            <a:srgbClr val="01464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0003" y="889841"/>
            <a:ext cx="3559815" cy="3383400"/>
          </a:xfrm>
          <a:prstGeom prst="rect">
            <a:avLst/>
          </a:prstGeom>
          <a:solidFill>
            <a:srgbClr val="01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C0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8827" y="880663"/>
            <a:ext cx="2859208" cy="5213040"/>
          </a:xfrm>
          <a:prstGeom prst="rect">
            <a:avLst/>
          </a:prstGeom>
          <a:solidFill>
            <a:srgbClr val="01464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235941" y="939554"/>
            <a:ext cx="2394681" cy="386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 Condensed" charset="0"/>
                <a:ea typeface="Avenir Next Condensed" charset="0"/>
                <a:cs typeface="Avenir Next Condensed" charset="0"/>
              </a:rPr>
              <a:t>STEP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52902" y="944089"/>
            <a:ext cx="2394681" cy="386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 Condensed" charset="0"/>
                <a:ea typeface="Avenir Next Condensed" charset="0"/>
                <a:cs typeface="Avenir Next Condensed" charset="0"/>
              </a:rPr>
              <a:t>STEP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39718" y="939554"/>
            <a:ext cx="2394681" cy="386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 Condensed" charset="0"/>
                <a:ea typeface="Avenir Next Condensed" charset="0"/>
                <a:cs typeface="Avenir Next Condensed" charset="0"/>
              </a:rPr>
              <a:t>STEP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23661" y="948137"/>
            <a:ext cx="2394681" cy="386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 Condensed" charset="0"/>
                <a:ea typeface="Avenir Next Condensed" charset="0"/>
                <a:cs typeface="Avenir Next Condensed" charset="0"/>
              </a:rPr>
              <a:t>RESULTS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5682447" y="2736622"/>
            <a:ext cx="519397" cy="377941"/>
          </a:xfrm>
          <a:prstGeom prst="rightArrow">
            <a:avLst/>
          </a:prstGeom>
          <a:solidFill>
            <a:srgbClr val="9AB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Rounded Rectangle 77"/>
          <p:cNvSpPr/>
          <p:nvPr/>
        </p:nvSpPr>
        <p:spPr>
          <a:xfrm>
            <a:off x="117275" y="3958415"/>
            <a:ext cx="2634216" cy="6510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63782" y="3989827"/>
            <a:ext cx="273502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latin typeface="Avenir Next" charset="0"/>
                <a:ea typeface="Avenir Next" charset="0"/>
                <a:cs typeface="Avenir Next" charset="0"/>
              </a:rPr>
              <a:t>Hypothesized Conceptual Framework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135835" y="3978276"/>
            <a:ext cx="2395620" cy="6274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Rounded Rectangle 79"/>
          <p:cNvSpPr/>
          <p:nvPr/>
        </p:nvSpPr>
        <p:spPr>
          <a:xfrm>
            <a:off x="6034644" y="3969200"/>
            <a:ext cx="2421005" cy="6562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TextBox 75"/>
          <p:cNvSpPr txBox="1"/>
          <p:nvPr/>
        </p:nvSpPr>
        <p:spPr>
          <a:xfrm>
            <a:off x="2762246" y="4002111"/>
            <a:ext cx="315931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latin typeface="Avenir Next" charset="0"/>
                <a:ea typeface="Avenir Next" charset="0"/>
                <a:cs typeface="Avenir Next" charset="0"/>
              </a:rPr>
              <a:t>Qualitative Patient </a:t>
            </a:r>
          </a:p>
          <a:p>
            <a:pPr algn="ctr"/>
            <a:r>
              <a:rPr lang="en-US" sz="1733" dirty="0">
                <a:latin typeface="Avenir Next" charset="0"/>
                <a:ea typeface="Avenir Next" charset="0"/>
                <a:cs typeface="Avenir Next" charset="0"/>
              </a:rPr>
              <a:t>Interviews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83331" y="4002111"/>
            <a:ext cx="2248107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latin typeface="Avenir Next" charset="0"/>
                <a:ea typeface="Avenir Next" charset="0"/>
                <a:cs typeface="Avenir Next" charset="0"/>
              </a:rPr>
              <a:t>Interview Content Analysis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608" y="6155558"/>
            <a:ext cx="563083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/>
              <a:t>*</a:t>
            </a:r>
            <a:r>
              <a:rPr lang="en-US" sz="1440" dirty="0">
                <a:latin typeface="Avenir Next" charset="0"/>
                <a:ea typeface="Avenir Next" charset="0"/>
                <a:cs typeface="Avenir Next" charset="0"/>
              </a:rPr>
              <a:t>International Classification of Functioning, Disability and Health</a:t>
            </a:r>
            <a:r>
              <a:rPr lang="en-US" sz="1440" dirty="0"/>
              <a:t> 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974" y="2087738"/>
            <a:ext cx="607445" cy="609597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935606" y="1744114"/>
            <a:ext cx="9707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D10000"/>
                </a:solidFill>
                <a:latin typeface="Avenir Next" charset="0"/>
                <a:ea typeface="Avenir Next" charset="0"/>
                <a:cs typeface="Avenir Next" charset="0"/>
              </a:rPr>
              <a:t>17</a:t>
            </a:r>
            <a:r>
              <a:rPr lang="en-US" sz="3333" b="1" dirty="0">
                <a:solidFill>
                  <a:srgbClr val="D10000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en-US" sz="3333" dirty="0">
              <a:solidFill>
                <a:srgbClr val="D1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07005" y="2303723"/>
            <a:ext cx="10316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D10000"/>
                </a:solidFill>
                <a:latin typeface="Avenir Next" charset="0"/>
                <a:ea typeface="Avenir Next" charset="0"/>
                <a:cs typeface="Avenir Next" charset="0"/>
              </a:rPr>
              <a:t>22</a:t>
            </a:r>
            <a:r>
              <a:rPr lang="en-US" sz="3333" b="1" dirty="0">
                <a:solidFill>
                  <a:srgbClr val="D10000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en-US" sz="3333" dirty="0">
              <a:solidFill>
                <a:srgbClr val="D1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568140" y="1815015"/>
            <a:ext cx="3763367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body function domains </a:t>
            </a:r>
            <a:b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n-US" sz="1733" b="1" dirty="0">
              <a:solidFill>
                <a:schemeClr val="bg1">
                  <a:lumMod val="8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969997" y="1426207"/>
            <a:ext cx="2864699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According to patients: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61" y="6181278"/>
            <a:ext cx="636697" cy="59938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0" y="100436"/>
            <a:ext cx="12209715" cy="7894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A4DA3A9-8468-461B-B699-12488D054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155"/>
            <a:ext cx="12209715" cy="11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7687" y="223892"/>
            <a:ext cx="1259840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67" dirty="0">
                <a:solidFill>
                  <a:schemeClr val="bg1"/>
                </a:solidFill>
                <a:latin typeface="Avenir Next" panose="020B0503020202020204" pitchFamily="34" charset="0"/>
                <a:ea typeface="Avenir Book" charset="0"/>
                <a:cs typeface="KufiStandardGK" pitchFamily="2" charset="-78"/>
              </a:rPr>
              <a:t>Conceptual Framework of Recovery After Abdominal Surgery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708164" y="2501174"/>
            <a:ext cx="348332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activity and 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2655737" y="2703473"/>
            <a:ext cx="612159" cy="341255"/>
          </a:xfrm>
          <a:prstGeom prst="rightArrow">
            <a:avLst/>
          </a:prstGeom>
          <a:solidFill>
            <a:srgbClr val="BEC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10277679" y="2035448"/>
            <a:ext cx="1031636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solidFill>
                  <a:srgbClr val="D10000"/>
                </a:solidFill>
                <a:latin typeface="Avenir Next" charset="0"/>
                <a:ea typeface="Avenir Next" charset="0"/>
                <a:cs typeface="Avenir Next" charset="0"/>
              </a:rPr>
              <a:t>+</a:t>
            </a:r>
            <a:endParaRPr lang="en-US" sz="3333" dirty="0">
              <a:solidFill>
                <a:srgbClr val="D1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8557624" y="2740323"/>
            <a:ext cx="442264" cy="336212"/>
          </a:xfrm>
          <a:prstGeom prst="rightArrow">
            <a:avLst/>
          </a:prstGeom>
          <a:solidFill>
            <a:srgbClr val="7D9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842" y="2639829"/>
            <a:ext cx="642159" cy="57949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8649401" y="4265155"/>
            <a:ext cx="3560019" cy="1828548"/>
          </a:xfrm>
          <a:prstGeom prst="rect">
            <a:avLst/>
          </a:prstGeom>
          <a:solidFill>
            <a:srgbClr val="00404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C0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85510" y="4403890"/>
            <a:ext cx="348332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The findings from this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758085" y="5001543"/>
            <a:ext cx="348332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basis for the development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758085" y="5309782"/>
            <a:ext cx="348332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of a PROM to assess recovery after abdominal surgery</a:t>
            </a:r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333212" y="4701105"/>
            <a:ext cx="348332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study will provide a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87" y="4378685"/>
            <a:ext cx="706520" cy="70108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E230D34-EEDD-B14C-A69B-C6BD3DEBA8C3}"/>
              </a:ext>
            </a:extLst>
          </p:cNvPr>
          <p:cNvSpPr/>
          <p:nvPr/>
        </p:nvSpPr>
        <p:spPr>
          <a:xfrm>
            <a:off x="3201726" y="1467364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9DC21D6-3577-FA4B-94C4-F9AA9EAF5A9B}"/>
              </a:ext>
            </a:extLst>
          </p:cNvPr>
          <p:cNvSpPr/>
          <p:nvPr/>
        </p:nvSpPr>
        <p:spPr>
          <a:xfrm>
            <a:off x="4063336" y="1461828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EEC93ED-6D5A-C049-BAF2-FC57482B9AFC}"/>
              </a:ext>
            </a:extLst>
          </p:cNvPr>
          <p:cNvSpPr/>
          <p:nvPr/>
        </p:nvSpPr>
        <p:spPr>
          <a:xfrm>
            <a:off x="4890991" y="1460715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3D7B317-D848-274C-BA0B-C4115D15239E}"/>
              </a:ext>
            </a:extLst>
          </p:cNvPr>
          <p:cNvSpPr/>
          <p:nvPr/>
        </p:nvSpPr>
        <p:spPr>
          <a:xfrm>
            <a:off x="3220624" y="2264152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AF29E4C-60E2-C642-91F8-1999413BF844}"/>
              </a:ext>
            </a:extLst>
          </p:cNvPr>
          <p:cNvSpPr/>
          <p:nvPr/>
        </p:nvSpPr>
        <p:spPr>
          <a:xfrm>
            <a:off x="4049256" y="2275422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53B4E8B-D9BA-8E4E-91DE-04E20453C9B4}"/>
              </a:ext>
            </a:extLst>
          </p:cNvPr>
          <p:cNvSpPr/>
          <p:nvPr/>
        </p:nvSpPr>
        <p:spPr>
          <a:xfrm>
            <a:off x="4910120" y="2284900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1A94614-180F-4D4D-A4B4-93619B961A02}"/>
              </a:ext>
            </a:extLst>
          </p:cNvPr>
          <p:cNvSpPr/>
          <p:nvPr/>
        </p:nvSpPr>
        <p:spPr>
          <a:xfrm>
            <a:off x="3211458" y="3096991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A9E85F7-BC8D-6243-A5F6-3F213873F1A4}"/>
              </a:ext>
            </a:extLst>
          </p:cNvPr>
          <p:cNvSpPr/>
          <p:nvPr/>
        </p:nvSpPr>
        <p:spPr>
          <a:xfrm>
            <a:off x="4040056" y="3096991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6134C98-343F-C843-A7E7-088840A3B48E}"/>
              </a:ext>
            </a:extLst>
          </p:cNvPr>
          <p:cNvSpPr/>
          <p:nvPr/>
        </p:nvSpPr>
        <p:spPr>
          <a:xfrm>
            <a:off x="4891679" y="3095539"/>
            <a:ext cx="678853" cy="6203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9A270E-AFA3-1C41-8007-472342055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37" y="1485915"/>
            <a:ext cx="987436" cy="7047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E70E08-106F-784C-9EC1-6564CF7AF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3" y="3058655"/>
            <a:ext cx="594545" cy="840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B26437-B930-4F40-96B6-557CCADE82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31" y="3100340"/>
            <a:ext cx="539207" cy="6820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78AE840-70C6-3044-A5BA-03BB1056A0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2264151"/>
            <a:ext cx="780104" cy="7243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41CE8F-2D39-1149-A241-512C8E0AC3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9" y="1485915"/>
            <a:ext cx="630415" cy="705688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05864731-2C4A-7B43-8D4D-9BB6AC18EC6D}"/>
              </a:ext>
            </a:extLst>
          </p:cNvPr>
          <p:cNvSpPr/>
          <p:nvPr/>
        </p:nvSpPr>
        <p:spPr>
          <a:xfrm>
            <a:off x="6296528" y="1554298"/>
            <a:ext cx="2035539" cy="1952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A6F9C44-28ED-7242-9A16-E87200035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66" y="1420308"/>
            <a:ext cx="656948" cy="7402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79A0D51-A7BE-F644-87D1-F86A005C19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9" y="2274831"/>
            <a:ext cx="701883" cy="7669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79A9413-6C1B-7D4A-84DF-1585F2BABB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24" y="2287934"/>
            <a:ext cx="761493" cy="75679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BAEC109-02BA-1A4D-81F4-944FE721AC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8" y="3023672"/>
            <a:ext cx="722981" cy="72298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D02FBFC-CAC1-7042-BDA2-5B39C92D54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41" y="1995657"/>
            <a:ext cx="1306984" cy="1060911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FDA40D61-A70A-204F-9680-B361B223280A}"/>
              </a:ext>
            </a:extLst>
          </p:cNvPr>
          <p:cNvSpPr/>
          <p:nvPr/>
        </p:nvSpPr>
        <p:spPr>
          <a:xfrm>
            <a:off x="368581" y="1393419"/>
            <a:ext cx="1585529" cy="15726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F8FD84AB-347D-5D45-8252-1B2CFF6BB014}"/>
              </a:ext>
            </a:extLst>
          </p:cNvPr>
          <p:cNvSpPr/>
          <p:nvPr/>
        </p:nvSpPr>
        <p:spPr>
          <a:xfrm>
            <a:off x="7400563" y="2193414"/>
            <a:ext cx="468493" cy="2850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3" dirty="0">
              <a:solidFill>
                <a:srgbClr val="A6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520B107-3EE6-2F4B-B1EC-3392CA19AB84}"/>
              </a:ext>
            </a:extLst>
          </p:cNvPr>
          <p:cNvSpPr txBox="1"/>
          <p:nvPr/>
        </p:nvSpPr>
        <p:spPr>
          <a:xfrm>
            <a:off x="7407107" y="2166897"/>
            <a:ext cx="604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ICF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3E77E365-F90C-7D49-B951-BD2A97C26E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4" y="1393418"/>
            <a:ext cx="2370180" cy="177763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7A98173-4F26-4946-9309-45705763AD9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23">
            <a:off x="592195" y="1721818"/>
            <a:ext cx="772824" cy="82931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98BDFD6-C142-FB45-92FF-FDC49B444E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2" y="2409590"/>
            <a:ext cx="1054465" cy="132738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AF9BE25-918D-5A4F-9B88-F632C99AF7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29" y="2440445"/>
            <a:ext cx="835580" cy="1296528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D66073F6-AA95-2D4E-8574-D4C5F0B357BD}"/>
              </a:ext>
            </a:extLst>
          </p:cNvPr>
          <p:cNvSpPr txBox="1"/>
          <p:nvPr/>
        </p:nvSpPr>
        <p:spPr>
          <a:xfrm>
            <a:off x="77997" y="4753571"/>
            <a:ext cx="2833091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95959"/>
              </a:buClr>
            </a:pPr>
            <a:r>
              <a:rPr lang="en-US" sz="1667" dirty="0">
                <a:latin typeface="Avenir Next" charset="0"/>
                <a:ea typeface="Avenir Next" charset="0"/>
                <a:cs typeface="Avenir Next" charset="0"/>
              </a:rPr>
              <a:t>Developed based  on</a:t>
            </a:r>
          </a:p>
          <a:p>
            <a:pPr>
              <a:buClr>
                <a:srgbClr val="595959"/>
              </a:buClr>
            </a:pPr>
            <a:r>
              <a:rPr lang="en-US" sz="1667" dirty="0">
                <a:latin typeface="Avenir Next" charset="0"/>
                <a:ea typeface="Avenir Next" charset="0"/>
                <a:cs typeface="Avenir Next" charset="0"/>
              </a:rPr>
              <a:t>previous literature &amp; expert input. Informed the interview  guide for Step 2.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7801D2-3EE5-354A-9E3D-CFD46D11F3EE}"/>
              </a:ext>
            </a:extLst>
          </p:cNvPr>
          <p:cNvSpPr txBox="1"/>
          <p:nvPr/>
        </p:nvSpPr>
        <p:spPr>
          <a:xfrm>
            <a:off x="2998047" y="4463635"/>
            <a:ext cx="3400360" cy="137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67" dirty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1667" b="1" dirty="0">
                <a:solidFill>
                  <a:srgbClr val="AE0000"/>
                </a:solidFill>
                <a:latin typeface="Avenir Next" charset="0"/>
                <a:ea typeface="Avenir Next" charset="0"/>
                <a:cs typeface="Avenir Next" charset="0"/>
              </a:rPr>
              <a:t>30 </a:t>
            </a:r>
            <a:r>
              <a:rPr lang="en-US" sz="1667" dirty="0">
                <a:latin typeface="Avenir Next" charset="0"/>
                <a:ea typeface="Avenir Next" charset="0"/>
                <a:cs typeface="Avenir Next" charset="0"/>
              </a:rPr>
              <a:t>patients from </a:t>
            </a:r>
            <a:r>
              <a:rPr lang="en-US" sz="1667" b="1" dirty="0">
                <a:solidFill>
                  <a:srgbClr val="AE0000"/>
                </a:solidFill>
                <a:latin typeface="Avenir Next" charset="0"/>
              </a:rPr>
              <a:t>4</a:t>
            </a:r>
            <a:r>
              <a:rPr lang="en-US" sz="1667" b="1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67" dirty="0">
                <a:latin typeface="Avenir Next" charset="0"/>
                <a:ea typeface="Avenir Next" charset="0"/>
                <a:cs typeface="Avenir Next" charset="0"/>
              </a:rPr>
              <a:t>different countries</a:t>
            </a:r>
          </a:p>
          <a:p>
            <a:r>
              <a:rPr lang="en-US" sz="1667" dirty="0">
                <a:latin typeface="Avenir Next" charset="0"/>
                <a:ea typeface="Avenir Next" charset="0"/>
                <a:cs typeface="Avenir Next" charset="0"/>
              </a:rPr>
              <a:t>were interviewed about </a:t>
            </a:r>
          </a:p>
          <a:p>
            <a:r>
              <a:rPr lang="en-US" sz="1667" dirty="0">
                <a:latin typeface="Avenir Next" charset="0"/>
                <a:ea typeface="Avenir Next" charset="0"/>
                <a:cs typeface="Avenir Next" charset="0"/>
              </a:rPr>
              <a:t>their recovery experiences.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46628E10-252C-B241-A039-6C3E636616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74" y="5032355"/>
            <a:ext cx="323285" cy="196829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7FC5589-6F23-9E44-A3E6-CC840A9C6A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10" y="5028941"/>
            <a:ext cx="377439" cy="20366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95193C7-0B34-164B-95D1-74C0C538F75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59" y="5031029"/>
            <a:ext cx="327807" cy="209511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04C7E76-2259-6641-9199-4ACA03880F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66" y="5029093"/>
            <a:ext cx="313581" cy="203507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B36ADE42-D2C9-8744-89C7-B2184911B30D}"/>
              </a:ext>
            </a:extLst>
          </p:cNvPr>
          <p:cNvSpPr txBox="1"/>
          <p:nvPr/>
        </p:nvSpPr>
        <p:spPr>
          <a:xfrm>
            <a:off x="9026460" y="2795158"/>
            <a:ext cx="348332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participation domains</a:t>
            </a:r>
          </a:p>
          <a:p>
            <a:endParaRPr lang="en-US" sz="1733" b="1" dirty="0">
              <a:solidFill>
                <a:schemeClr val="bg1">
                  <a:lumMod val="8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A666487-20C2-FD46-A6C2-68FEDB570D67}"/>
              </a:ext>
            </a:extLst>
          </p:cNvPr>
          <p:cNvSpPr txBox="1"/>
          <p:nvPr/>
        </p:nvSpPr>
        <p:spPr>
          <a:xfrm>
            <a:off x="5945684" y="4705777"/>
            <a:ext cx="2864699" cy="110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3" dirty="0">
                <a:latin typeface="Avenir Next" charset="0"/>
                <a:ea typeface="Avenir Next" charset="0"/>
                <a:cs typeface="Avenir Next" charset="0"/>
              </a:rPr>
              <a:t>Described recovery experiences were coded </a:t>
            </a:r>
          </a:p>
          <a:p>
            <a:r>
              <a:rPr lang="en-US" sz="1653" dirty="0">
                <a:latin typeface="Avenir Next" charset="0"/>
                <a:ea typeface="Avenir Next" charset="0"/>
                <a:cs typeface="Avenir Next" charset="0"/>
              </a:rPr>
              <a:t>&amp; categorized into ICF*</a:t>
            </a:r>
          </a:p>
          <a:p>
            <a:r>
              <a:rPr lang="en-US" sz="1653" dirty="0">
                <a:latin typeface="Avenir Next" charset="0"/>
                <a:ea typeface="Avenir Next" charset="0"/>
                <a:cs typeface="Avenir Next" charset="0"/>
              </a:rPr>
              <a:t>health domains.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B0B13B6-727D-9349-B4E9-1AAA373460E7}"/>
              </a:ext>
            </a:extLst>
          </p:cNvPr>
          <p:cNvSpPr txBox="1"/>
          <p:nvPr/>
        </p:nvSpPr>
        <p:spPr>
          <a:xfrm>
            <a:off x="8997920" y="3380993"/>
            <a:ext cx="348332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process of recovery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DB28960-C66A-7142-9756-39833B23BD38}"/>
              </a:ext>
            </a:extLst>
          </p:cNvPr>
          <p:cNvSpPr txBox="1"/>
          <p:nvPr/>
        </p:nvSpPr>
        <p:spPr>
          <a:xfrm>
            <a:off x="9012190" y="3091685"/>
            <a:ext cx="348332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are relevant to the </a:t>
            </a:r>
          </a:p>
          <a:p>
            <a:endParaRPr lang="en-US" sz="1733" b="1" dirty="0">
              <a:solidFill>
                <a:schemeClr val="bg1">
                  <a:lumMod val="8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F5A3C833-5A70-284B-8BC7-1E97FFB8BF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609" y="3782413"/>
            <a:ext cx="324674" cy="35126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500AA77-0866-C145-85C0-2F2E409FC72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42" y="3158542"/>
            <a:ext cx="514157" cy="50786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6849A34E-B39C-2C46-8956-389B7DC55EB4}"/>
              </a:ext>
            </a:extLst>
          </p:cNvPr>
          <p:cNvSpPr txBox="1"/>
          <p:nvPr/>
        </p:nvSpPr>
        <p:spPr>
          <a:xfrm>
            <a:off x="8999888" y="3689953"/>
            <a:ext cx="348332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b="1" dirty="0">
                <a:solidFill>
                  <a:schemeClr val="bg1">
                    <a:lumMod val="8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after abdominal surgery.</a:t>
            </a:r>
          </a:p>
        </p:txBody>
      </p:sp>
    </p:spTree>
    <p:extLst>
      <p:ext uri="{BB962C8B-B14F-4D97-AF65-F5344CB8AC3E}">
        <p14:creationId xmlns:p14="http://schemas.microsoft.com/office/powerpoint/2010/main" val="403487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137</Words>
  <Application>Microsoft Macintosh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Book</vt:lpstr>
      <vt:lpstr>Avenir Next</vt:lpstr>
      <vt:lpstr>Avenir Next Condensed</vt:lpstr>
      <vt:lpstr>Calibri</vt:lpstr>
      <vt:lpstr>Calibri Light</vt:lpstr>
      <vt:lpstr>KufiStandardGK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Roshni Alam</dc:creator>
  <cp:lastModifiedBy>Roshni Alam</cp:lastModifiedBy>
  <cp:revision>7</cp:revision>
  <cp:lastPrinted>2019-03-30T20:06:24Z</cp:lastPrinted>
  <dcterms:created xsi:type="dcterms:W3CDTF">2019-03-14T21:11:34Z</dcterms:created>
  <dcterms:modified xsi:type="dcterms:W3CDTF">2019-03-30T20:06:27Z</dcterms:modified>
</cp:coreProperties>
</file>