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64F"/>
    <a:srgbClr val="0066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0"/>
    <p:restoredTop sz="94699"/>
  </p:normalViewPr>
  <p:slideViewPr>
    <p:cSldViewPr>
      <p:cViewPr varScale="1">
        <p:scale>
          <a:sx n="119" d="100"/>
          <a:sy n="119" d="100"/>
        </p:scale>
        <p:origin x="192" y="4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with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CFBF-1963-ED4A-9851-DF299EB81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7249"/>
            <a:ext cx="3188768" cy="81324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B211A6-E5DE-FB43-BF3B-9B8A264B6B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664134-99A1-234D-BF4A-02298E413A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26C665A-536E-D84C-967A-3EFA8AC264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99767" y="637248"/>
            <a:ext cx="4327721" cy="4053646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AFC286-701D-0C48-8861-88D19B4A19FA}"/>
              </a:ext>
            </a:extLst>
          </p:cNvPr>
          <p:cNvSpPr/>
          <p:nvPr userDrawn="1"/>
        </p:nvSpPr>
        <p:spPr>
          <a:xfrm>
            <a:off x="9065103" y="0"/>
            <a:ext cx="78897" cy="51435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6475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654E-722D-45A4-B6EB-7550BB6097DA}" type="datetimeFigureOut">
              <a:rPr lang="en-US" smtClean="0"/>
              <a:pPr/>
              <a:t>3/31/19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199" y="4227185"/>
            <a:ext cx="883920" cy="91141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B9DC27CE-3605-B741-935A-4DAD81C71F7E}"/>
              </a:ext>
            </a:extLst>
          </p:cNvPr>
          <p:cNvSpPr/>
          <p:nvPr/>
        </p:nvSpPr>
        <p:spPr>
          <a:xfrm>
            <a:off x="7221984" y="2044925"/>
            <a:ext cx="822557" cy="203443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6667" y="1225679"/>
            <a:ext cx="9144000" cy="3124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35250" y="1225679"/>
            <a:ext cx="310896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0100" y="146166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Impact of ICG Angiography on Surgical Site Occurrences in Perforator Sparing Component Separations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629150"/>
            <a:ext cx="426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Shao JM et al. </a:t>
            </a:r>
            <a:r>
              <a:rPr lang="en-US" sz="1600" i="1" dirty="0" err="1"/>
              <a:t>Surg</a:t>
            </a:r>
            <a:r>
              <a:rPr lang="en-US" sz="1600" i="1" dirty="0"/>
              <a:t> Endo</a:t>
            </a:r>
            <a:r>
              <a:rPr lang="en-US" sz="1600" dirty="0"/>
              <a:t>. April 2019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1243218"/>
            <a:ext cx="27506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Perforator </a:t>
            </a:r>
            <a:r>
              <a:rPr lang="en-US" sz="2000" b="1" dirty="0">
                <a:solidFill>
                  <a:srgbClr val="FF0000"/>
                </a:solidFill>
              </a:rPr>
              <a:t>Sparing </a:t>
            </a:r>
            <a:r>
              <a:rPr lang="en-US" sz="2000" b="1" dirty="0">
                <a:solidFill>
                  <a:schemeClr val="bg1"/>
                </a:solidFill>
              </a:rPr>
              <a:t>Component Separations Technique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1" y="1273035"/>
            <a:ext cx="23690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Usage of Intraoperative ICG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60772" y="1200150"/>
            <a:ext cx="3059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Rate of surgical site occurrences are SIMILAR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918" y="3736947"/>
            <a:ext cx="2750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Hernia Repair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N=146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15554" y="361604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No ICG</a:t>
            </a:r>
          </a:p>
          <a:p>
            <a:pPr algn="ctr"/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N=58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57762" y="2471555"/>
            <a:ext cx="1981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17%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5633702" y="2737402"/>
            <a:ext cx="1575565" cy="2080"/>
          </a:xfrm>
          <a:prstGeom prst="straightConnector1">
            <a:avLst/>
          </a:prstGeom>
          <a:ln w="317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5638106" y="3876959"/>
            <a:ext cx="1583878" cy="0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9A4DA3A9-8468-461B-B699-12488D0547E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50"/>
            <a:ext cx="9144000" cy="83692"/>
          </a:xfrm>
          <a:prstGeom prst="rect">
            <a:avLst/>
          </a:prstGeom>
        </p:spPr>
      </p:pic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3E818B24-FC3D-964E-A19B-655AC7BA5F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817" y="2211336"/>
            <a:ext cx="1609032" cy="11084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CCD1135-EBCE-44CD-B611-DC37ECB0FFF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54904"/>
            <a:ext cx="9144000" cy="836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87572" y="247225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92D050"/>
                </a:solidFill>
              </a:rPr>
              <a:t>ICG</a:t>
            </a:r>
          </a:p>
          <a:p>
            <a:pPr algn="ctr"/>
            <a:r>
              <a:rPr lang="en-US" b="1" dirty="0">
                <a:solidFill>
                  <a:srgbClr val="92D050"/>
                </a:solidFill>
              </a:rPr>
              <a:t>N=88</a:t>
            </a:r>
          </a:p>
        </p:txBody>
      </p:sp>
      <p:pic>
        <p:nvPicPr>
          <p:cNvPr id="26" name="Picture 25" descr="A close up of a logo&#10;&#10;Description automatically generated">
            <a:extLst>
              <a:ext uri="{FF2B5EF4-FFF2-40B4-BE49-F238E27FC236}">
                <a16:creationId xmlns:a16="http://schemas.microsoft.com/office/drawing/2014/main" id="{707966C0-260E-9A43-AB91-B9413E07EF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7759" y="2391621"/>
            <a:ext cx="660736" cy="132147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2DEA9FC-C429-E445-ADCF-69801258EDB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86238" y="2737402"/>
            <a:ext cx="342054" cy="558433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52DE8422-2C95-2546-A477-0FF2BAE607FD}"/>
              </a:ext>
            </a:extLst>
          </p:cNvPr>
          <p:cNvSpPr txBox="1"/>
          <p:nvPr/>
        </p:nvSpPr>
        <p:spPr>
          <a:xfrm>
            <a:off x="7475284" y="3546032"/>
            <a:ext cx="1981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21%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9FC725-AC96-B04C-80AA-DCA064296612}"/>
              </a:ext>
            </a:extLst>
          </p:cNvPr>
          <p:cNvSpPr txBox="1"/>
          <p:nvPr/>
        </p:nvSpPr>
        <p:spPr>
          <a:xfrm>
            <a:off x="8216911" y="2989821"/>
            <a:ext cx="1558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</a:rPr>
              <a:t>p=0.58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267837-A5A9-D543-86E8-EB2213334D42}"/>
              </a:ext>
            </a:extLst>
          </p:cNvPr>
          <p:cNvSpPr txBox="1"/>
          <p:nvPr/>
        </p:nvSpPr>
        <p:spPr>
          <a:xfrm>
            <a:off x="5590091" y="2186167"/>
            <a:ext cx="15371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</a:rPr>
              <a:t>42%</a:t>
            </a:r>
            <a:r>
              <a:rPr lang="en-US" b="1" dirty="0">
                <a:solidFill>
                  <a:srgbClr val="C00000"/>
                </a:solidFill>
              </a:rPr>
              <a:t>   </a:t>
            </a:r>
            <a:r>
              <a:rPr lang="en-US" b="1" dirty="0" err="1">
                <a:solidFill>
                  <a:schemeClr val="bg1"/>
                </a:solidFill>
              </a:rPr>
              <a:t>Intraop</a:t>
            </a:r>
            <a:r>
              <a:rPr lang="en-US" b="1" dirty="0">
                <a:solidFill>
                  <a:schemeClr val="bg1"/>
                </a:solidFill>
              </a:rPr>
              <a:t>  </a:t>
            </a:r>
            <a:r>
              <a:rPr lang="en-US" b="1" dirty="0">
                <a:solidFill>
                  <a:srgbClr val="C00000"/>
                </a:solidFill>
              </a:rPr>
              <a:t>                  </a:t>
            </a:r>
            <a:r>
              <a:rPr lang="en-US" b="1" dirty="0">
                <a:solidFill>
                  <a:schemeClr val="bg1"/>
                </a:solidFill>
              </a:rPr>
              <a:t>C</a:t>
            </a:r>
            <a:r>
              <a:rPr lang="en-US" b="1" dirty="0">
                <a:solidFill>
                  <a:srgbClr val="C00000"/>
                </a:solidFill>
              </a:rPr>
              <a:t>         </a:t>
            </a:r>
            <a:r>
              <a:rPr lang="en-US" b="1" dirty="0">
                <a:solidFill>
                  <a:schemeClr val="bg1"/>
                </a:solidFill>
              </a:rPr>
              <a:t>Changes</a:t>
            </a:r>
          </a:p>
          <a:p>
            <a:r>
              <a:rPr lang="en-US" b="1" dirty="0">
                <a:solidFill>
                  <a:srgbClr val="C00000"/>
                </a:solidFill>
              </a:rPr>
              <a:t>	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D42116A-EA8B-FB45-B753-F6B789544294}"/>
              </a:ext>
            </a:extLst>
          </p:cNvPr>
          <p:cNvSpPr txBox="1"/>
          <p:nvPr/>
        </p:nvSpPr>
        <p:spPr>
          <a:xfrm>
            <a:off x="5671410" y="3395188"/>
            <a:ext cx="160231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</a:rPr>
              <a:t>0%    </a:t>
            </a:r>
            <a:r>
              <a:rPr lang="en-US" b="1" dirty="0" err="1">
                <a:solidFill>
                  <a:schemeClr val="bg1"/>
                </a:solidFill>
              </a:rPr>
              <a:t>Intraop</a:t>
            </a:r>
            <a:endParaRPr lang="en-US" b="1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bg1"/>
                </a:solidFill>
              </a:rPr>
              <a:t>C.       Changes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919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4293</TotalTime>
  <Words>71</Words>
  <Application>Microsoft Macintosh PowerPoint</Application>
  <PresentationFormat>On-screen Show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Jenny Shao</cp:lastModifiedBy>
  <cp:revision>26</cp:revision>
  <dcterms:created xsi:type="dcterms:W3CDTF">2018-01-03T15:55:26Z</dcterms:created>
  <dcterms:modified xsi:type="dcterms:W3CDTF">2019-03-31T18:38:16Z</dcterms:modified>
</cp:coreProperties>
</file>