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6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9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3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8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3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1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1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7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6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7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4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8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907902-FFD8-48AC-9DA3-BE1BB230146E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3/20/19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508718-E79B-4E91-A48D-728600663B59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42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Tm="7109"/>
    </mc:Choice>
    <mc:Fallback xmlns="">
      <p:transition xmlns:p14="http://schemas.microsoft.com/office/powerpoint/2010/main" advTm="7109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basham@rfpi-co.com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83638"/>
            <a:ext cx="2667000" cy="4029748"/>
          </a:xfrm>
          <a:prstGeom prst="rect">
            <a:avLst/>
          </a:prstGeom>
          <a:solidFill>
            <a:srgbClr val="014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1283638"/>
            <a:ext cx="3809998" cy="4029747"/>
          </a:xfrm>
          <a:prstGeom prst="rect">
            <a:avLst/>
          </a:prstGeom>
          <a:solidFill>
            <a:srgbClr val="01464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9282" y="305604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Tissue Perfusion Data in Real-Time During Surgery:</a:t>
            </a:r>
          </a:p>
          <a:p>
            <a:pPr algn="ctr"/>
            <a:r>
              <a:rPr lang="en-US" sz="2800" dirty="0"/>
              <a:t>A Revolutionary New Medical Imaging Technology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552926"/>
            <a:ext cx="41843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Citation:</a:t>
            </a:r>
          </a:p>
          <a:p>
            <a:r>
              <a:rPr lang="en-US" sz="1400" baseline="30000" dirty="0"/>
              <a:t>1</a:t>
            </a:r>
            <a:r>
              <a:rPr lang="en-US" sz="1400" dirty="0"/>
              <a:t>Bornstein et al (2018). J </a:t>
            </a:r>
            <a:r>
              <a:rPr lang="en-US" sz="1400" dirty="0" err="1"/>
              <a:t>Surg</a:t>
            </a:r>
            <a:r>
              <a:rPr lang="en-US" sz="1400" dirty="0"/>
              <a:t> Res 232:179-185</a:t>
            </a:r>
          </a:p>
          <a:p>
            <a:r>
              <a:rPr lang="en-US" sz="1400" baseline="30000" dirty="0"/>
              <a:t>2</a:t>
            </a:r>
            <a:r>
              <a:rPr lang="en-US" sz="1400" dirty="0"/>
              <a:t>Ferguson TB et al. US Patent # 9,226,673. Jan 5, 2016</a:t>
            </a:r>
          </a:p>
          <a:p>
            <a:r>
              <a:rPr lang="en-US" sz="1400" baseline="30000" dirty="0"/>
              <a:t>3</a:t>
            </a:r>
            <a:r>
              <a:rPr lang="en-US" sz="1400" dirty="0"/>
              <a:t>Ferguson TB et al. US Patent # 9,271,658 Mar 8, 2016</a:t>
            </a:r>
          </a:p>
          <a:p>
            <a:r>
              <a:rPr lang="en-US" sz="1400" baseline="30000" dirty="0"/>
              <a:t>4</a:t>
            </a:r>
            <a:r>
              <a:rPr lang="en-US" sz="1400" dirty="0"/>
              <a:t>Chen C et al. US Patent # 10,058,256, Aug 28, 2018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836" y="1237954"/>
            <a:ext cx="261666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Most major complications across surgical specialties and procedures are due to an unrecognized compromise in tissue integrity involving abnormal perfusion.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Surgeons haven’t been  able to see blood flow, so they must ‘guess’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 10-15% error rate.</a:t>
            </a:r>
            <a:r>
              <a:rPr lang="en-US" baseline="30000" dirty="0">
                <a:solidFill>
                  <a:schemeClr val="bg1"/>
                </a:solidFill>
                <a:sym typeface="Wingdings" pitchFamily="2" charset="2"/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32443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Figures, tables etc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82545" y="1283638"/>
            <a:ext cx="2667000" cy="4029747"/>
          </a:xfrm>
          <a:prstGeom prst="rect">
            <a:avLst/>
          </a:prstGeom>
          <a:solidFill>
            <a:schemeClr val="accent5">
              <a:lumMod val="5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72545" y="1373931"/>
            <a:ext cx="38044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Multi-spectral Physiologic Visualization (</a:t>
            </a:r>
            <a:r>
              <a:rPr lang="en-US" b="1" dirty="0">
                <a:solidFill>
                  <a:schemeClr val="bg1"/>
                </a:solidFill>
              </a:rPr>
              <a:t>MSPV</a:t>
            </a:r>
            <a:r>
              <a:rPr lang="en-US" dirty="0">
                <a:solidFill>
                  <a:schemeClr val="bg1"/>
                </a:solidFill>
              </a:rPr>
              <a:t>) images and relatively quantifies the </a:t>
            </a:r>
            <a:r>
              <a:rPr lang="en-US" b="1" dirty="0">
                <a:solidFill>
                  <a:schemeClr val="bg1"/>
                </a:solidFill>
              </a:rPr>
              <a:t>physiology of blood flow distribution</a:t>
            </a:r>
            <a:r>
              <a:rPr lang="en-US" dirty="0">
                <a:solidFill>
                  <a:schemeClr val="bg1"/>
                </a:solidFill>
              </a:rPr>
              <a:t> – flow and perfusion -- in true real-time during surgery.</a:t>
            </a:r>
            <a:r>
              <a:rPr lang="en-US" baseline="30000" dirty="0">
                <a:solidFill>
                  <a:schemeClr val="bg1"/>
                </a:solidFill>
              </a:rPr>
              <a:t>2-4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6998" y="1354988"/>
            <a:ext cx="2667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MSPV is non-invasive, non-contact, has no ionizing radiation, and use isn’t disruptive to the surgical procedure. 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MSPV’s analysis </a:t>
            </a:r>
            <a:r>
              <a:rPr lang="en-US" i="1" dirty="0">
                <a:solidFill>
                  <a:schemeClr val="bg1"/>
                </a:solidFill>
              </a:rPr>
              <a:t>augments</a:t>
            </a:r>
            <a:r>
              <a:rPr lang="en-US" dirty="0">
                <a:solidFill>
                  <a:schemeClr val="bg1"/>
                </a:solidFill>
              </a:rPr>
              <a:t> the standard of care for surgical decision-making.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rgbClr val="FFFF00"/>
                </a:solidFill>
              </a:rPr>
              <a:t>FDA Class II 510(k) approved ‘</a:t>
            </a:r>
            <a:r>
              <a:rPr lang="en-US" dirty="0" err="1">
                <a:solidFill>
                  <a:srgbClr val="FFFF00"/>
                </a:solidFill>
              </a:rPr>
              <a:t>iCertainty</a:t>
            </a:r>
            <a:r>
              <a:rPr lang="en-US" dirty="0">
                <a:solidFill>
                  <a:srgbClr val="FFFF00"/>
                </a:solidFill>
              </a:rPr>
              <a:t>’ is coming to Operating Room Suites in Q3, 2019.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85A9DF-98A6-4EB3-B4D3-4D73952E9D2C}"/>
              </a:ext>
            </a:extLst>
          </p:cNvPr>
          <p:cNvSpPr/>
          <p:nvPr/>
        </p:nvSpPr>
        <p:spPr>
          <a:xfrm>
            <a:off x="-9236" y="29538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3DA822-950D-4426-AD84-C67058B50454}"/>
              </a:ext>
            </a:extLst>
          </p:cNvPr>
          <p:cNvSpPr/>
          <p:nvPr/>
        </p:nvSpPr>
        <p:spPr>
          <a:xfrm>
            <a:off x="-9236" y="6746404"/>
            <a:ext cx="9153236" cy="82058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348C7F-E10D-DE40-90C8-C7777AB12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337312"/>
            <a:ext cx="2056771" cy="6789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AB8938-C1B3-6D40-A255-1B7FF41DE627}"/>
              </a:ext>
            </a:extLst>
          </p:cNvPr>
          <p:cNvSpPr txBox="1"/>
          <p:nvPr/>
        </p:nvSpPr>
        <p:spPr>
          <a:xfrm>
            <a:off x="5088836" y="6199257"/>
            <a:ext cx="3965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Contact: Jeff Basham, CEO; 919-280-2953</a:t>
            </a:r>
          </a:p>
          <a:p>
            <a:r>
              <a:rPr lang="en-US" sz="1400" dirty="0">
                <a:hlinkClick r:id="rId3"/>
              </a:rPr>
              <a:t>Jeff.basham@rfpi-co.com</a:t>
            </a:r>
            <a:r>
              <a:rPr lang="en-US" sz="1400" dirty="0"/>
              <a:t>; http://</a:t>
            </a:r>
            <a:r>
              <a:rPr lang="en-US" sz="1400" dirty="0" err="1"/>
              <a:t>www.rfpi-co.com</a:t>
            </a:r>
            <a:endParaRPr lang="en-US" sz="1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40A8E-3932-1E4E-8CDE-04CFD4D4C2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299" y="2870202"/>
            <a:ext cx="3390898" cy="23915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084C947-5CC8-4C4E-B7E9-C5EF0E6EDE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93" y="3244334"/>
            <a:ext cx="2437650" cy="9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499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326</TotalTime>
  <Words>218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Wingdings 2</vt:lpstr>
      <vt:lpstr>Default Theme</vt:lpstr>
      <vt:lpstr>Technic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Ferguson</dc:creator>
  <cp:lastModifiedBy>Bruce Ferguson</cp:lastModifiedBy>
  <cp:revision>16</cp:revision>
  <cp:lastPrinted>2019-03-20T01:28:06Z</cp:lastPrinted>
  <dcterms:created xsi:type="dcterms:W3CDTF">2019-03-19T20:56:12Z</dcterms:created>
  <dcterms:modified xsi:type="dcterms:W3CDTF">2019-03-20T19:28:37Z</dcterms:modified>
</cp:coreProperties>
</file>